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ata" panose="020B0604020202020204" charset="-52"/>
      <p:regular r:id="rId17"/>
    </p:embeddedFont>
    <p:embeddedFont>
      <p:font typeface="Raleway" panose="020B0604020202020204" charset="-5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780"/>
    <a:srgbClr val="AAA79D"/>
    <a:srgbClr val="F2E782"/>
    <a:srgbClr val="1B1C1D"/>
    <a:srgbClr val="EADB5D"/>
    <a:srgbClr val="E5D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37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ibm.com/think/topics/iaas-paas-saas?utm_source=chatgpt.com" TargetMode="External"/><Relationship Id="rId5" Type="http://schemas.openxmlformats.org/officeDocument/2006/relationships/hyperlink" Target="https://nvlpubs.nist.gov/nistpubs/legacy/sp/nistspecialpublication800-145.pdf?utm_source=chatgpt.com" TargetMode="External"/><Relationship Id="rId4" Type="http://schemas.openxmlformats.org/officeDocument/2006/relationships/hyperlink" Target="https://cloud.ru/blog/chto-takoye-iaas-paas-saas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730" y="349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Модели сервисов в облаке: IaaS, PaaS, SaaS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433201" y="6460862"/>
            <a:ext cx="41260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Выполнил Богданов </a:t>
            </a:r>
            <a:r>
              <a:rPr lang="en-US" sz="2200" dirty="0" err="1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Юрий</a:t>
            </a: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b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студент группы I2302</a:t>
            </a:r>
            <a:endParaRPr lang="en-US" sz="2200" dirty="0">
              <a:solidFill>
                <a:srgbClr val="F2E782"/>
              </a:solidFill>
              <a:latin typeface="Prata" panose="020B0604020202020204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0730" y="879029"/>
            <a:ext cx="7225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Лабораторная работа №1. </a:t>
            </a:r>
            <a: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  <a:t/>
            </a:r>
            <a:b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</a:br>
            <a:r>
              <a:rPr lang="ru-RU" sz="3200" b="1" dirty="0" smtClean="0">
                <a:solidFill>
                  <a:srgbClr val="F2E782"/>
                </a:solidFill>
                <a:latin typeface="Prata" panose="020B0604020202020204" charset="-52"/>
              </a:rPr>
              <a:t>Введение </a:t>
            </a:r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в облачные вычисления</a:t>
            </a:r>
            <a:endParaRPr lang="ru-RU" sz="32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698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Источники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402400" y="4885164"/>
            <a:ext cx="6236939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Для более глубокого изучения облачных моделей и их практического </a:t>
            </a:r>
            <a:r>
              <a:rPr lang="en-US" sz="1600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применения</a:t>
            </a: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ru-RU" sz="160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следует</a:t>
            </a:r>
            <a:r>
              <a:rPr lang="en-US" sz="160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обратиться к официальной документации ведущих облачных провайдеров и авторитетным источникам, таким как NIST.</a:t>
            </a:r>
            <a:endParaRPr lang="en-US" sz="1600" dirty="0">
              <a:latin typeface="Prata" panose="020B0604020202020204" charset="-52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370944"/>
            <a:ext cx="6316861" cy="631686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89840" y="7712764"/>
            <a:ext cx="1869440" cy="43555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265628" y="1973892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MD" i="1" dirty="0">
                <a:solidFill>
                  <a:srgbClr val="AAA79D"/>
                </a:solidFill>
              </a:rPr>
              <a:t>Что такое </a:t>
            </a:r>
            <a:r>
              <a:rPr lang="en-US" i="1" dirty="0">
                <a:solidFill>
                  <a:srgbClr val="AAA79D"/>
                </a:solidFill>
              </a:rPr>
              <a:t>IaaS, PaaS, SaaS</a:t>
            </a:r>
            <a:r>
              <a:rPr lang="en-US" dirty="0">
                <a:solidFill>
                  <a:srgbClr val="AAA79D"/>
                </a:solidFill>
              </a:rPr>
              <a:t> — Cloud.ru.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4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4"/>
              </a:rPr>
              <a:t>://cloud.ru/blog/chto-takoye-iaas-paas-saas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NIST Special Publication 800-145: The NIST Definition of Cloud Computing</a:t>
            </a:r>
            <a:r>
              <a:rPr lang="en-US" dirty="0">
                <a:solidFill>
                  <a:srgbClr val="AAA79D"/>
                </a:solidFill>
              </a:rPr>
              <a:t> — </a:t>
            </a:r>
            <a:r>
              <a:rPr lang="ru-MD" dirty="0">
                <a:solidFill>
                  <a:srgbClr val="AAA79D"/>
                </a:solidFill>
              </a:rPr>
              <a:t>официальный документ.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5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5"/>
              </a:rPr>
              <a:t>://nvlpubs.nist.gov/nistpubs/legacy/sp/nistspecialpublication800-145.pdf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IaaS, PaaS, SaaS: </a:t>
            </a:r>
            <a:r>
              <a:rPr lang="ru-MD" i="1" dirty="0">
                <a:solidFill>
                  <a:srgbClr val="AAA79D"/>
                </a:solidFill>
              </a:rPr>
              <a:t>в чем разница?</a:t>
            </a:r>
            <a:r>
              <a:rPr lang="ru-MD" dirty="0">
                <a:solidFill>
                  <a:srgbClr val="AAA79D"/>
                </a:solidFill>
              </a:rPr>
              <a:t> — </a:t>
            </a:r>
            <a:r>
              <a:rPr lang="en-US" dirty="0">
                <a:solidFill>
                  <a:srgbClr val="AAA79D"/>
                </a:solidFill>
              </a:rPr>
              <a:t>IBM Think.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6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6"/>
              </a:rPr>
              <a:t>://www.ibm.com/think/topics/iaas-paas-saas</a:t>
            </a:r>
            <a:endParaRPr lang="en-US" dirty="0">
              <a:solidFill>
                <a:srgbClr val="AAA79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1006078"/>
            <a:ext cx="77940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Введение в облачные вычисления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Облачные вычисления — это фундамент современной цифровой инфраструктуры, позволяющий организациям экономить ресурсы, масштабироваться и использовать передовые сервисы без значительных капитальных вложений.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796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Согласно NIST, облака предоставляют удобный доступ к общему пулу настраиваемых ресурсов: серверам, хранилищам, приложениям и сервисам, которые доступны по требованию.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807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Модели IaaS, PaaS и SaaS являются краеугольным камнем облачных решений, широко применяемых в бизнесе, образовании и повседневной жизни.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5492" y="1034415"/>
            <a:ext cx="86594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Основные понятия и характеристики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55019"/>
            <a:ext cx="6407944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5019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12313"/>
            <a:ext cx="485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Что такое облачные вычисления?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2802731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предоставления доступа к вычислительным ресурсам (серверы, хранилища, приложения) через интернет по требованию. Пользователь оплачивает только используемые ресурсы, что обеспечивает гибкость и экономию.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548" y="2055019"/>
            <a:ext cx="6408063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55019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312313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Масштабируемость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7282" y="2802731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Возможность быстро увеличивать или уменьшать вычислительные ресурсы в соответствии с текущими потребностями, обеспечивая высокую гибкость.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93790" y="510135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1352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35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Доступность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42524" y="584906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Работа сервисов 24/7 из любой точки мира, гарантируя бесперебойный доступ к данным и приложениям.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28548" y="5101352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1352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358646"/>
            <a:ext cx="4645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Оплата по факту использования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777282" y="584906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«pay-as-you-go», при которой пользователь платит только за фактически потребленные ресурсы, что оптимизирует затраты.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4015" y="490543"/>
            <a:ext cx="71663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IaaS (Infrastructure as a Service)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58221" y="1818417"/>
            <a:ext cx="674042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IaaS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— это модель облачных вычислений, предоставляющая доступ по требованию к серверам, хранилищу и сетям, размещённым в дата-центрах провайдера. Клиент сам управляет операционной системой, приложениями и данными, а поставщик отвечает за оборудование и базовые сервисы. Это позволяет значительно снизить затраты на оборудование и обеспечивает высокую масштабируемость.</a:t>
            </a:r>
            <a:endParaRPr lang="en-US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07" y="1818417"/>
            <a:ext cx="5668157" cy="24311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54924" y="2039955"/>
            <a:ext cx="1265269" cy="15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Провайдер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65664" y="2357951"/>
            <a:ext cx="3781616" cy="127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Ж</a:t>
            </a:r>
            <a:r>
              <a:rPr lang="ru-RU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елезо</a:t>
            </a: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серверы, сеть, хранилище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65751" y="2867835"/>
            <a:ext cx="3781529" cy="23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Клиент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54924" y="3157638"/>
            <a:ext cx="3781529" cy="17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ОС, Приложения и данные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265751" y="3660538"/>
            <a:ext cx="3798769" cy="22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IaaS</a:t>
            </a:r>
            <a:endParaRPr lang="en-US" sz="20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265751" y="3962317"/>
            <a:ext cx="3910087" cy="10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Фундамент облачной инфраструктуры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223218" y="5504192"/>
            <a:ext cx="64614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Примеры ведущих IaaS-провайдеров:</a:t>
            </a:r>
            <a:endParaRPr lang="en-US" sz="2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72" y="5937888"/>
            <a:ext cx="2008386" cy="125761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40" y="5937888"/>
            <a:ext cx="2008386" cy="125761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581" y="5933464"/>
            <a:ext cx="2015452" cy="1262037"/>
          </a:xfrm>
          <a:prstGeom prst="rect">
            <a:avLst/>
          </a:prstGeom>
        </p:spPr>
      </p:pic>
      <p:sp>
        <p:nvSpPr>
          <p:cNvPr id="18" name="Стрелка вниз 17"/>
          <p:cNvSpPr/>
          <p:nvPr/>
        </p:nvSpPr>
        <p:spPr>
          <a:xfrm flipH="1">
            <a:off x="11707248" y="203302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Стрелка вниз 18"/>
          <p:cNvSpPr/>
          <p:nvPr/>
        </p:nvSpPr>
        <p:spPr>
          <a:xfrm flipH="1">
            <a:off x="11271644" y="284415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Стрелка вниз 19"/>
          <p:cNvSpPr/>
          <p:nvPr/>
        </p:nvSpPr>
        <p:spPr>
          <a:xfrm flipH="1">
            <a:off x="10846522" y="3579558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8489" y="7192466"/>
            <a:ext cx="29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Amazon Web Services 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(AWS)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68393" y="7192466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Microsoft Azure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002408" y="7192466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 Cloud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5456199" y="1132817"/>
            <a:ext cx="3805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MD" sz="2000" b="1" i="0" dirty="0" smtClean="0">
                <a:solidFill>
                  <a:srgbClr val="F2E782"/>
                </a:solidFill>
                <a:effectLst/>
                <a:latin typeface="Prata" panose="020B0604020202020204" charset="-52"/>
              </a:rPr>
              <a:t>Инфраструктура как услуга</a:t>
            </a:r>
            <a:endParaRPr lang="ru-MD" sz="20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708" y="587872"/>
            <a:ext cx="5601533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(Platform as a Service)</a:t>
            </a:r>
            <a:endParaRPr lang="en-US" sz="32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46563" y="1183025"/>
            <a:ext cx="293715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Платформа как услуга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57596" y="1714310"/>
            <a:ext cx="6337102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8940" y="5940482"/>
            <a:ext cx="6175758" cy="40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74132" y="4893952"/>
            <a:ext cx="364556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PaaS-сервисов: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5590" y="6444734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00" dirty="0">
              <a:latin typeface="Prata" panose="020B0604020202020204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7" y="1754833"/>
            <a:ext cx="7202316" cy="2730724"/>
          </a:xfrm>
          <a:prstGeom prst="rect">
            <a:avLst/>
          </a:prstGeom>
        </p:spPr>
      </p:pic>
      <p:sp>
        <p:nvSpPr>
          <p:cNvPr id="28" name="Text 3"/>
          <p:cNvSpPr/>
          <p:nvPr/>
        </p:nvSpPr>
        <p:spPr>
          <a:xfrm>
            <a:off x="664710" y="3363644"/>
            <a:ext cx="1610022" cy="19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Клиент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Приложения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данные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84676" y="3268576"/>
            <a:ext cx="1675814" cy="15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5649440" y="2808967"/>
            <a:ext cx="1584277" cy="44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/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Операционные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системы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Runtime, Middleware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5290994" y="2611981"/>
            <a:ext cx="1675813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664710" y="2183293"/>
            <a:ext cx="1703979" cy="85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Физическое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оборудование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сеть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виртуализация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312842" y="2006435"/>
            <a:ext cx="1675814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8" y="5354128"/>
            <a:ext cx="2010240" cy="1256400"/>
          </a:xfrm>
          <a:prstGeom prst="rect">
            <a:avLst/>
          </a:prstGeom>
        </p:spPr>
      </p:pic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56" y="5354128"/>
            <a:ext cx="2008800" cy="1255500"/>
          </a:xfrm>
          <a:prstGeom prst="rect">
            <a:avLst/>
          </a:prstGeom>
        </p:spPr>
      </p:pic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74" y="5354128"/>
            <a:ext cx="2010240" cy="12564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5328023" y="6638030"/>
            <a:ext cx="32775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Microsoft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Azure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Service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облачная платформа для веб-приложений и API.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64937" y="6610528"/>
            <a:ext cx="2783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Heroku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удобная среда для быстрой разработки и развертывания веб-приложений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868148" y="6610528"/>
            <a:ext cx="2892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Engine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— платформа для масштабируемых приложений с интеграцией сервисов </a:t>
            </a:r>
            <a:r>
              <a:rPr lang="ru-RU" sz="1400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652920" y="2181895"/>
            <a:ext cx="5641778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sz="1750" b="1" dirty="0" err="1">
                <a:solidFill>
                  <a:srgbClr val="F2E782"/>
                </a:solidFill>
                <a:latin typeface="Prata" panose="020B0604020202020204" charset="-52"/>
              </a:rPr>
              <a:t>PaaS</a:t>
            </a: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предоставляет разработчикам готовую платформу для создания, развертывания и управления приложениями.</a:t>
            </a:r>
            <a:b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</a:b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Включает операционные системы, среды выполнения, базы данных и веб-серверы.</a:t>
            </a:r>
            <a:endParaRPr lang="en-US" sz="175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800" y="4331464"/>
            <a:ext cx="5059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Устраняет необходимость управлять базовой инфраструктурой</a:t>
            </a:r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.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107064" y="5135973"/>
            <a:ext cx="4519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Ускоряет процесс разработки и сокращает время выхода на рынок.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107064" y="5940482"/>
            <a:ext cx="4953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Идеально подходит для команд, сосредоточенных на коде, а не на конфигурации серверов.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4495" y="707686"/>
            <a:ext cx="7738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</a:t>
            </a: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(Software as a Service)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002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3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8" y="1777220"/>
            <a:ext cx="4885015" cy="2277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36200" y="2085172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Пользователь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72461" y="2354106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Использует приложение.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458520" y="2434942"/>
            <a:ext cx="1103183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Приложения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458520" y="2685503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036200" y="2840239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Данные и среда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72461" y="3127679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433913" y="3255645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Инфраструктура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453323" y="3489481"/>
            <a:ext cx="1282963" cy="33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Включая сеть и оборудование, поставщик управляет.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87275" y="5398451"/>
            <a:ext cx="82431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широко используемых SaaS-решений</a:t>
            </a:r>
            <a:endParaRPr lang="en-US" sz="2650" dirty="0">
              <a:latin typeface="Prata" panose="020B0604020202020204" charset="-52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46" y="5949683"/>
            <a:ext cx="2008800" cy="1258144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96" y="5951427"/>
            <a:ext cx="2006016" cy="125640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862" y="5936075"/>
            <a:ext cx="2006016" cy="125640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28" y="5921467"/>
            <a:ext cx="2006016" cy="12564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89026" y="1880910"/>
            <a:ext cx="7315200" cy="1374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450"/>
              </a:lnSpc>
            </a:pPr>
            <a:r>
              <a:rPr lang="en-US" b="1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—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это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где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программное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подписке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интернет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необходимости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Пользователи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просто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подключаются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используют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решение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9026" y="3390815"/>
            <a:ext cx="6219816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требует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локальной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настройки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89207" y="3801355"/>
            <a:ext cx="803063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Обеспечивает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с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любого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устройства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браузер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79269" y="4195189"/>
            <a:ext cx="73152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Провайдер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полностью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отвечает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за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обновления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безопасность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7219" y="5166021"/>
            <a:ext cx="2354050" cy="2363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Прямоугольник 25"/>
          <p:cNvSpPr/>
          <p:nvPr/>
        </p:nvSpPr>
        <p:spPr>
          <a:xfrm>
            <a:off x="1336231" y="7084306"/>
            <a:ext cx="1782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Gmail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электронная почта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436335" y="7071231"/>
            <a:ext cx="1776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Dropbox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облачное хранилище файлов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618676" y="7087866"/>
            <a:ext cx="1786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Slack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командная коммуникация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6586" y="7084306"/>
            <a:ext cx="2199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Zoom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видеоконференции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6892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581" y="808673"/>
            <a:ext cx="99011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Сравнительная таблица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9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Понимание различий между IaaS, PaaS и SaaS критически важно для выбора подходящего решения.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47330"/>
            <a:ext cx="130428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5495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5986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Аспект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37836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IaaS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55180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PaaS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672524" y="2598658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10526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24897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Уровень управления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637836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Высокий (ОС, 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55180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Средний (приложения)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72524" y="3248978"/>
            <a:ext cx="2929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Низкий (только использование)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01410" y="411849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581" y="426219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Основное назначение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637836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Инфраструктура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55180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Разработка приложений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72524" y="4262199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Готовые приложения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13171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581" y="52754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Гибкость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37836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Максимальная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55180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672524" y="527542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Ограниченная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01410" y="57820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581" y="592574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Примеры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637836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AWS EC2, Azure VM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155180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Heroku, Google App Engine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672524" y="592574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Gmail, Microsoft 365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6951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Каждая модель предлагает уникальный баланс гибкости, контроля и удобства, подходящий для различных бизнес-задач.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1797" y="687110"/>
            <a:ext cx="10646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Практическое применение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193452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083356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Развлечения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3332202"/>
            <a:ext cx="374273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Стриминговые сервисы, такие как Netflix и Spotify, активно используют IaaS и PaaS для масштабирования своей инфраструктуры и быстрой доставки контента миллионам пользователей по всему миру, обеспечивая бесперебойную работу.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193452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2083356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Образование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43776" y="333220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Платформы Google Classroom и Moodle являются примерами SaaS-решений, которые обеспечивают удобный доступ к учебным материалам, инструментам для совместной работы и дистанционного обучения, облегчая взаимодействие между студентами и преподавателями.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0133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193452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2083356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284178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Повседневная жизнь и бизнес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66948" y="368653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Google Drive и Microsoft 365 (ранее Office 365) — это SaaS-приложения, которые глубоко интегрированы в нашу повседневную и рабочую жизнь, предоставляя облачное хранилище, редакторы документов и инструменты для совместной работы из любой точки мира.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973" y="779383"/>
            <a:ext cx="10498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Заключение: Выбор модели для вашей задачи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IaaS = Контроль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9040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 получаете максимальный контроль над инфраструктурой, что идеально для сложных или уникальных рабочих нагрузок.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92869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= Удобство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229040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Отличный выбор для разработчиков, которые хотят сосредоточиться на коде, а не на управлении серверами.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92869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 = Простота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493121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Идеально подходит для конечных пользователей, которым нужно готовое решение без необходимости обслуживания.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88268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082177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Все модели дополняют друг друга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4926925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Часто компании используют гибридные подходы, комбинируя преимущества всех трёх моделей для достижения оптимальных результатов.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88268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2389" y="71950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Спасибо за внимание!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860</Words>
  <Application>Microsoft Office PowerPoint</Application>
  <PresentationFormat>Произвольный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Times New Roman</vt:lpstr>
      <vt:lpstr>Prata</vt:lpstr>
      <vt:lpstr>Raleway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Iurcik Admin</cp:lastModifiedBy>
  <cp:revision>20</cp:revision>
  <dcterms:created xsi:type="dcterms:W3CDTF">2025-09-16T12:34:47Z</dcterms:created>
  <dcterms:modified xsi:type="dcterms:W3CDTF">2025-09-17T17:14:21Z</dcterms:modified>
</cp:coreProperties>
</file>